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297" r:id="rId3"/>
    <p:sldId id="324" r:id="rId4"/>
    <p:sldId id="325" r:id="rId5"/>
    <p:sldId id="326" r:id="rId6"/>
    <p:sldId id="327" r:id="rId7"/>
    <p:sldId id="328" r:id="rId8"/>
    <p:sldId id="329" r:id="rId9"/>
    <p:sldId id="331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30" r:id="rId32"/>
    <p:sldId id="322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EF95-E232-483A-B08A-E0A088B080A7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ABB1-33D0-490A-8F65-0E2FCBEEC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9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9BD8-427A-43A6-AEE0-A6CAE913F694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9034-12FB-4A4C-B885-362305F2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7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AF28-A163-4509-8E14-44E2F53830CE}" type="datetime1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0D5-0A4B-4C72-B5B2-69655909727B}" type="datetime1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8664-5A28-471B-B4EF-C6547615FB1D}" type="datetime1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3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833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switch dir="r"/>
      </p:transition>
    </mc:Choice>
    <mc:Fallback xmlns="">
      <p:transition spd="slow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switch dir="r"/>
      </p:transition>
    </mc:Choice>
    <mc:Fallback xmlns="">
      <p:transition spd="slow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0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switch dir="r"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D7BB-5206-4FD0-ABF4-9BF82EA30DB6}" type="datetime1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A4DF-6CDE-42FD-9CED-131ED16A4A59}" type="datetime1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1E7-70CB-4EAC-A62D-3B54C3778F60}" type="datetime1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35C0-9E75-46C1-8317-FB00845263A7}" type="datetime1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1BC5-1F2A-4E61-A3BB-21C5CD2630F8}" type="datetime1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CE88-6D6F-4967-B838-1C5C4C777266}" type="datetime1">
              <a:rPr lang="en-GB" smtClean="0"/>
              <a:t>17/01/2023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37F8-3B1E-4CEB-8A9C-95833750771A}" type="datetime1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2FA-5F42-462F-883B-FD5AB495A4D1}" type="datetime1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89DE-2F61-428F-A80D-5502DACFA0DE}" type="datetime1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5th Meeting, March 11,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4.png"/><Relationship Id="rId7" Type="http://schemas.openxmlformats.org/officeDocument/2006/relationships/image" Target="../media/image50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32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7.gif"/><Relationship Id="rId7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14.png"/><Relationship Id="rId4" Type="http://schemas.openxmlformats.org/officeDocument/2006/relationships/image" Target="../media/image53.png"/><Relationship Id="rId9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ds.ucg.ac.me/Ph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-m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840" y="105273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MARDS </a:t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2700" b="1" dirty="0">
                <a:solidFill>
                  <a:srgbClr val="002060"/>
                </a:solidFill>
              </a:rPr>
              <a:t>REFORMING DOCTORAL STUDIES IN MONTENEGRO AND ALBANIA – GOOD PRACTICE PARADIGM </a:t>
            </a:r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Grant</a:t>
            </a:r>
            <a:r>
              <a:rPr lang="en-US" sz="2000" b="1" dirty="0">
                <a:solidFill>
                  <a:srgbClr val="002060"/>
                </a:solidFill>
              </a:rPr>
              <a:t>: 598465-EPP-1-2018-1-ME-EPPKA2-CBHE-SP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840" y="3188568"/>
            <a:ext cx="7772400" cy="17526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7</a:t>
            </a:r>
            <a:r>
              <a:rPr lang="en-GB" sz="28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2800" b="1" dirty="0" smtClean="0">
                <a:solidFill>
                  <a:srgbClr val="002060"/>
                </a:solidFill>
              </a:rPr>
              <a:t> Consortium Electronics Meeting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November 02-05 Podgorica, Montenegro,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US" smtClean="0"/>
              <a:t>5th Meeting, March 11, 2022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41168"/>
            <a:ext cx="671381" cy="6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45914" y="3226141"/>
            <a:ext cx="4960325" cy="593537"/>
          </a:xfrm>
        </p:spPr>
        <p:txBody>
          <a:bodyPr>
            <a:normAutofit fontScale="47500" lnSpcReduction="20000"/>
          </a:bodyPr>
          <a:lstStyle/>
          <a:p>
            <a:r>
              <a:rPr lang="nl-NL" sz="3600" dirty="0"/>
              <a:t>Programme </a:t>
            </a:r>
          </a:p>
          <a:p>
            <a:r>
              <a:rPr lang="nl-NL" sz="3600" dirty="0"/>
              <a:t>coordinator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46" y="1595749"/>
            <a:ext cx="3564771" cy="3428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04766" y="4332251"/>
            <a:ext cx="42082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Radovan </a:t>
            </a:r>
            <a:r>
              <a:rPr lang="en-US" sz="13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Stojanović</a:t>
            </a:r>
            <a:r>
              <a:rPr lang="sr-Latn-ME" sz="1350" dirty="0"/>
              <a:t>, PhD, </a:t>
            </a:r>
            <a:r>
              <a:rPr lang="en-US" sz="1350" dirty="0"/>
              <a:t>full professor </a:t>
            </a:r>
            <a:r>
              <a:rPr lang="sr-Latn-ME" sz="1350" dirty="0"/>
              <a:t>at the </a:t>
            </a:r>
            <a:r>
              <a:rPr lang="en-US" sz="1350" dirty="0"/>
              <a:t>Faculty of Electrical Engineering</a:t>
            </a:r>
            <a:r>
              <a:rPr lang="sr-Latn-ME" sz="1350" dirty="0"/>
              <a:t>, University of Montenegro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81795" cy="76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80" y="1620840"/>
            <a:ext cx="2217612" cy="89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1834" y="4749835"/>
            <a:ext cx="487823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Radović</a:t>
            </a:r>
          </a:p>
          <a:p>
            <a:r>
              <a:rPr lang="sr-Latn-ME" sz="1350" dirty="0"/>
              <a:t>Master of Science – Chemical technology</a:t>
            </a:r>
          </a:p>
          <a:p>
            <a:r>
              <a:rPr lang="en-US" sz="1350" dirty="0"/>
              <a:t>Manager of Department of accreditation laboratories and inspection bodies</a:t>
            </a:r>
            <a:r>
              <a:rPr lang="sr-Latn-ME" sz="1350" dirty="0"/>
              <a:t>, </a:t>
            </a:r>
            <a:r>
              <a:rPr lang="en-US" sz="1350" dirty="0"/>
              <a:t>Lead assessor for laboratories and inspection bodies</a:t>
            </a:r>
            <a:r>
              <a:rPr lang="sr-Latn-ME" sz="1350" dirty="0"/>
              <a:t> </a:t>
            </a:r>
            <a:r>
              <a:rPr lang="en-US" sz="1350" dirty="0"/>
              <a:t>Accreditation body of Montenegro</a:t>
            </a:r>
            <a:endParaRPr lang="sr-Latn-ME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41" y="1233578"/>
            <a:ext cx="3623254" cy="362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0840"/>
            <a:ext cx="2217612" cy="89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1834" y="4749835"/>
            <a:ext cx="48782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Anita Martić</a:t>
            </a:r>
          </a:p>
          <a:p>
            <a:r>
              <a:rPr lang="sr-Latn-ME" sz="1350" dirty="0"/>
              <a:t>Master of Science - Sustainable Agriculture </a:t>
            </a:r>
          </a:p>
          <a:p>
            <a:r>
              <a:rPr lang="sr-Latn-ME" sz="1350" dirty="0"/>
              <a:t>Plant protection technologist </a:t>
            </a:r>
            <a:r>
              <a:rPr lang="en-US" sz="1350" dirty="0"/>
              <a:t>at 13 Jul-</a:t>
            </a:r>
            <a:r>
              <a:rPr lang="en-US" sz="1350" dirty="0" err="1"/>
              <a:t>Plantaze</a:t>
            </a:r>
            <a:endParaRPr lang="sr-Latn-ME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4016"/>
            <a:ext cx="2217612" cy="89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99" y="1323077"/>
            <a:ext cx="3632600" cy="3513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23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1834" y="4749835"/>
            <a:ext cx="4878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Branka Knežević</a:t>
            </a:r>
          </a:p>
          <a:p>
            <a:r>
              <a:rPr lang="sr-Latn-ME" sz="1350" dirty="0"/>
              <a:t>Master of Science - Biology</a:t>
            </a:r>
          </a:p>
          <a:p>
            <a:r>
              <a:rPr lang="en-US" sz="1350" dirty="0" err="1"/>
              <a:t>Deput</a:t>
            </a:r>
            <a:r>
              <a:rPr lang="sr-Latn-ME" sz="1350" dirty="0"/>
              <a:t>y Secretary in Secretariat for Spatial Planning and Sustainable Development of Capital City Podgorica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34" y="1575400"/>
            <a:ext cx="4114801" cy="3232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0840"/>
            <a:ext cx="2217612" cy="89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3055" y="4741251"/>
            <a:ext cx="4403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Kočović</a:t>
            </a:r>
          </a:p>
          <a:p>
            <a:r>
              <a:rPr lang="sr-Latn-ME" sz="1350" dirty="0"/>
              <a:t>Master of Science – Food Technology and Proccesing</a:t>
            </a:r>
            <a:endParaRPr lang="en-US" sz="1350" dirty="0"/>
          </a:p>
          <a:p>
            <a:pPr algn="just"/>
            <a:r>
              <a:rPr lang="en-US" sz="1350" dirty="0"/>
              <a:t>Head of Laboratory at “Institute for medicines and medical devices of Montenegro”</a:t>
            </a:r>
            <a:endParaRPr lang="sr-Latn-ME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79" y="1077720"/>
            <a:ext cx="3663531" cy="3663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0840"/>
            <a:ext cx="2217612" cy="89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3055" y="4741251"/>
            <a:ext cx="456763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Ivana Mitrović</a:t>
            </a:r>
          </a:p>
          <a:p>
            <a:r>
              <a:rPr lang="sr-Latn-ME" sz="1350" dirty="0"/>
              <a:t>Master of Science –Ecology</a:t>
            </a:r>
          </a:p>
          <a:p>
            <a:r>
              <a:rPr lang="en-US" sz="1350" dirty="0"/>
              <a:t>Advisor at Environmental Protection Agency Montenegro</a:t>
            </a:r>
            <a:endParaRPr lang="sr-Latn-ME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77" y="1187210"/>
            <a:ext cx="3460604" cy="3460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1077"/>
            <a:ext cx="2217612" cy="89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3055" y="4741251"/>
            <a:ext cx="456763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Maša Jovanović</a:t>
            </a:r>
          </a:p>
          <a:p>
            <a:r>
              <a:rPr lang="sr-Latn-ME" sz="1350" dirty="0"/>
              <a:t>Doctor of Veterinary Medicine</a:t>
            </a:r>
          </a:p>
          <a:p>
            <a:r>
              <a:rPr lang="sr-Latn-ME" sz="1350" dirty="0"/>
              <a:t>Dr vet. Med RoyalVet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67" y="1310676"/>
            <a:ext cx="3486150" cy="3486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4" y="857250"/>
            <a:ext cx="3077223" cy="76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0840"/>
            <a:ext cx="2217612" cy="89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2438" y="4749835"/>
            <a:ext cx="456763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Mladen Femić</a:t>
            </a:r>
          </a:p>
          <a:p>
            <a:r>
              <a:rPr lang="sr-Latn-ME" sz="1350" dirty="0"/>
              <a:t>Master of Science -  Geodesy and GIS</a:t>
            </a:r>
          </a:p>
          <a:p>
            <a:r>
              <a:rPr lang="en-US" sz="1350" dirty="0"/>
              <a:t>Land use and surveying lead engineer in Project manager unit for the Bar-</a:t>
            </a:r>
            <a:r>
              <a:rPr lang="en-US" sz="1350" dirty="0" err="1"/>
              <a:t>Boljare</a:t>
            </a:r>
            <a:r>
              <a:rPr lang="en-US" sz="1350" dirty="0"/>
              <a:t> highway Project</a:t>
            </a:r>
          </a:p>
          <a:p>
            <a:r>
              <a:rPr lang="en-US" sz="1350" dirty="0" err="1"/>
              <a:t>Monteput</a:t>
            </a:r>
            <a:r>
              <a:rPr lang="en-US" sz="1350" dirty="0"/>
              <a:t> doo</a:t>
            </a:r>
            <a:endParaRPr lang="sr-Latn-ME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60" y="1108914"/>
            <a:ext cx="3556347" cy="3632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0840"/>
            <a:ext cx="2217612" cy="89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3055" y="4741252"/>
            <a:ext cx="3661965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Neda Bošković</a:t>
            </a:r>
          </a:p>
          <a:p>
            <a:r>
              <a:rPr lang="sr-Latn-ME" sz="1350" dirty="0"/>
              <a:t>Master of Science</a:t>
            </a:r>
            <a:r>
              <a:rPr lang="en-US" sz="1350" dirty="0"/>
              <a:t>- Environmental Protection</a:t>
            </a:r>
            <a:endParaRPr lang="sr-Latn-ME" sz="1350" dirty="0"/>
          </a:p>
          <a:p>
            <a:r>
              <a:rPr lang="sr-Latn-ME" sz="1350" dirty="0"/>
              <a:t>PhD student - Environmental Protection</a:t>
            </a:r>
            <a:endParaRPr lang="en-US" sz="1350" dirty="0"/>
          </a:p>
          <a:p>
            <a:r>
              <a:rPr lang="en-US" sz="1350" dirty="0"/>
              <a:t>Professional person for performing safety at work</a:t>
            </a:r>
          </a:p>
          <a:p>
            <a:endParaRPr lang="sr-Latn-ME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40" y="1292469"/>
            <a:ext cx="3448783" cy="3448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937" y="857250"/>
            <a:ext cx="3081795" cy="763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0840"/>
            <a:ext cx="2217612" cy="89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869" y="843533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6124" y="4749835"/>
            <a:ext cx="51339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Osman Šurla</a:t>
            </a:r>
          </a:p>
          <a:p>
            <a:r>
              <a:rPr lang="sr-Latn-ME" sz="1350" dirty="0"/>
              <a:t>Master of Science – Biology</a:t>
            </a:r>
          </a:p>
          <a:p>
            <a:r>
              <a:rPr lang="en-US" sz="1350" dirty="0"/>
              <a:t>High-school teacher of biology, life sciences and health education</a:t>
            </a:r>
            <a:endParaRPr lang="sr-Latn-ME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82" y="1418816"/>
            <a:ext cx="3401505" cy="3401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0840"/>
            <a:ext cx="2217612" cy="89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840" y="105273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MARDS </a:t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2700" b="1" dirty="0">
                <a:solidFill>
                  <a:srgbClr val="002060"/>
                </a:solidFill>
              </a:rPr>
              <a:t>REFORMING DOCTORAL STUDIES IN MONTENEGRO AND ALBANIA – GOOD PRACTICE PARADIGM </a:t>
            </a:r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Grant</a:t>
            </a:r>
            <a:r>
              <a:rPr lang="en-US" sz="2000" b="1" dirty="0">
                <a:solidFill>
                  <a:srgbClr val="002060"/>
                </a:solidFill>
              </a:rPr>
              <a:t>: 598465-EPP-1-2018-1-ME-EPPKA2-CBHE-SP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840" y="3188568"/>
            <a:ext cx="77724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Summary on achievements</a:t>
            </a:r>
          </a:p>
          <a:p>
            <a:r>
              <a:rPr lang="en-US" sz="2800" dirty="0" smtClean="0"/>
              <a:t>Prof</a:t>
            </a:r>
            <a:r>
              <a:rPr lang="en-US" sz="2800" dirty="0"/>
              <a:t>. dr Radovan </a:t>
            </a:r>
            <a:r>
              <a:rPr lang="en-US" sz="2800" dirty="0" smtClean="0"/>
              <a:t>Stojanović</a:t>
            </a:r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US" smtClean="0"/>
              <a:t>5th Meeting, March 11, 2022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41168"/>
            <a:ext cx="671381" cy="6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2438" y="4749835"/>
            <a:ext cx="456763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Sanja Pavićević</a:t>
            </a:r>
          </a:p>
          <a:p>
            <a:r>
              <a:rPr lang="sr-Latn-ME" sz="1350" dirty="0"/>
              <a:t>Master of Science -  Physics</a:t>
            </a:r>
          </a:p>
          <a:p>
            <a:r>
              <a:rPr lang="sr-Latn-ME" sz="1350" dirty="0"/>
              <a:t>Consultant/Freelancer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60" y="1143251"/>
            <a:ext cx="3606584" cy="3606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2258"/>
            <a:ext cx="2217612" cy="89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7694" y="5066713"/>
            <a:ext cx="4034759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Snežana Lješnjak</a:t>
            </a:r>
          </a:p>
          <a:p>
            <a:r>
              <a:rPr lang="sr-Latn-ME" sz="1350" dirty="0"/>
              <a:t>Master of Science – Ecology</a:t>
            </a:r>
          </a:p>
          <a:p>
            <a:r>
              <a:rPr lang="en-US" sz="1350" dirty="0"/>
              <a:t>Teacher of Biology at Primary School "Marko </a:t>
            </a:r>
            <a:r>
              <a:rPr lang="en-US" sz="1350" dirty="0" err="1"/>
              <a:t>Miljanov</a:t>
            </a:r>
            <a:r>
              <a:rPr lang="en-US" sz="1350" dirty="0"/>
              <a:t>"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998" y="857250"/>
            <a:ext cx="3081795" cy="76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0840"/>
            <a:ext cx="2217612" cy="89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106" y="843533"/>
            <a:ext cx="845894" cy="791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02" y="1355426"/>
            <a:ext cx="3592284" cy="3655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46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1834" y="4749835"/>
            <a:ext cx="48782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Stefanela Žarković</a:t>
            </a:r>
          </a:p>
          <a:p>
            <a:r>
              <a:rPr lang="sr-Latn-ME" sz="1350" dirty="0"/>
              <a:t>Master of Science -  Architectural technology and construction</a:t>
            </a:r>
          </a:p>
          <a:p>
            <a:r>
              <a:rPr lang="sr-Latn-ME" sz="1350" dirty="0"/>
              <a:t>Architect at Zetagradnja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93" y="1177960"/>
            <a:ext cx="3571875" cy="3571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42" y="857250"/>
            <a:ext cx="3077223" cy="76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" y="1620840"/>
            <a:ext cx="2217612" cy="89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2438" y="4749835"/>
            <a:ext cx="456763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Tanja Radovanović</a:t>
            </a:r>
          </a:p>
          <a:p>
            <a:r>
              <a:rPr lang="sr-Latn-ME" sz="1350" dirty="0"/>
              <a:t>Master of Science / Master of Architecture   </a:t>
            </a:r>
          </a:p>
          <a:p>
            <a:r>
              <a:rPr lang="sr-Latn-ME" sz="1350" dirty="0"/>
              <a:t>UX/UI Designer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38" y="1148733"/>
            <a:ext cx="3577753" cy="3601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77" y="857250"/>
            <a:ext cx="3081795" cy="763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2" y="1620840"/>
            <a:ext cx="2217612" cy="89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24317"/>
            <a:ext cx="4066124" cy="593537"/>
          </a:xfrm>
        </p:spPr>
        <p:txBody>
          <a:bodyPr>
            <a:normAutofit fontScale="40000" lnSpcReduction="20000"/>
          </a:bodyPr>
          <a:lstStyle/>
          <a:p>
            <a:r>
              <a:rPr lang="en-US" sz="3000" dirty="0"/>
              <a:t>Students of the first generation of international doctoral studies "Sustainable Development" at the University of Montenegro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1834" y="4749835"/>
            <a:ext cx="48782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Vesna Pavlović</a:t>
            </a:r>
          </a:p>
          <a:p>
            <a:r>
              <a:rPr lang="sr-Latn-ME" sz="1350" dirty="0"/>
              <a:t>Master of Science – Biology</a:t>
            </a:r>
          </a:p>
          <a:p>
            <a:r>
              <a:rPr lang="en-US" sz="1350" dirty="0"/>
              <a:t>Implementation Manager at Ministry of Finance and Social Welfare</a:t>
            </a:r>
            <a:endParaRPr lang="sr-Latn-ME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76" y="1167801"/>
            <a:ext cx="3460604" cy="3460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42" y="857250"/>
            <a:ext cx="3077223" cy="763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9411"/>
            <a:ext cx="2217612" cy="896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22" y="2244399"/>
            <a:ext cx="6491378" cy="3756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3077223" cy="76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699" y="724650"/>
            <a:ext cx="2217612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8106" y="2244399"/>
            <a:ext cx="845894" cy="845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132856"/>
            <a:ext cx="1894130" cy="5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30" y="1878880"/>
            <a:ext cx="6131070" cy="4121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106" y="829816"/>
            <a:ext cx="845894" cy="791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144" y="724650"/>
            <a:ext cx="2217612" cy="89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06" y="1878881"/>
            <a:ext cx="845894" cy="845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132856"/>
            <a:ext cx="1894130" cy="5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30" y="1797169"/>
            <a:ext cx="6305371" cy="4203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702" y="724650"/>
            <a:ext cx="2217612" cy="89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132856"/>
            <a:ext cx="1894130" cy="5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1" y="2082901"/>
            <a:ext cx="6280150" cy="3917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244" y="724650"/>
            <a:ext cx="2217612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07" y="2082901"/>
            <a:ext cx="882842" cy="882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082901"/>
            <a:ext cx="1894130" cy="5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9" y="2254369"/>
            <a:ext cx="4786282" cy="3190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44" y="724650"/>
            <a:ext cx="2217612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05" y="2254370"/>
            <a:ext cx="828496" cy="828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132856"/>
            <a:ext cx="1894130" cy="531887"/>
          </a:xfrm>
          <a:prstGeom prst="rect">
            <a:avLst/>
          </a:prstGeom>
        </p:spPr>
      </p:pic>
      <p:pic>
        <p:nvPicPr>
          <p:cNvPr id="8" name="Picture 2" descr="Univerzitet Crne Go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" y="3073484"/>
            <a:ext cx="4204877" cy="31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b="1" u="sng" dirty="0">
                <a:solidFill>
                  <a:srgbClr val="FF0000"/>
                </a:solidFill>
              </a:rPr>
              <a:t>15 Partners 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EU (5) : </a:t>
            </a:r>
            <a:r>
              <a:rPr lang="en-GB" sz="2000" b="1" dirty="0">
                <a:solidFill>
                  <a:srgbClr val="002060"/>
                </a:solidFill>
              </a:rPr>
              <a:t>University of Vienna, University of Zagreb, University of Maribor, University of </a:t>
            </a:r>
            <a:r>
              <a:rPr lang="en-GB" sz="2000" b="1" dirty="0" err="1">
                <a:solidFill>
                  <a:srgbClr val="002060"/>
                </a:solidFill>
              </a:rPr>
              <a:t>Banska</a:t>
            </a:r>
            <a:r>
              <a:rPr lang="en-GB" sz="2000" b="1" dirty="0">
                <a:solidFill>
                  <a:srgbClr val="002060"/>
                </a:solidFill>
              </a:rPr>
              <a:t> Bistrica, Association of professionals in doctoral education. 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ME (5): </a:t>
            </a:r>
            <a:r>
              <a:rPr lang="en-GB" sz="2000" b="1" dirty="0">
                <a:solidFill>
                  <a:srgbClr val="002060"/>
                </a:solidFill>
              </a:rPr>
              <a:t>University of Montenegro, University of </a:t>
            </a:r>
            <a:r>
              <a:rPr lang="en-GB" sz="2000" b="1" dirty="0" err="1">
                <a:solidFill>
                  <a:srgbClr val="002060"/>
                </a:solidFill>
              </a:rPr>
              <a:t>Donja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Gorica</a:t>
            </a:r>
            <a:r>
              <a:rPr lang="en-GB" sz="2000" b="1" dirty="0">
                <a:solidFill>
                  <a:srgbClr val="002060"/>
                </a:solidFill>
              </a:rPr>
              <a:t>, Ministry of education of Montenegro, Ministry of Science of Montenegro, Montenegrin Chamber of Commerce,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AL(6): </a:t>
            </a:r>
            <a:r>
              <a:rPr lang="en-GB" sz="2000" b="1" dirty="0">
                <a:solidFill>
                  <a:srgbClr val="002060"/>
                </a:solidFill>
              </a:rPr>
              <a:t>University of Schroder “</a:t>
            </a:r>
            <a:r>
              <a:rPr lang="en-GB" sz="2000" b="1" dirty="0" err="1">
                <a:solidFill>
                  <a:srgbClr val="002060"/>
                </a:solidFill>
              </a:rPr>
              <a:t>Luigj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Gurakuqi</a:t>
            </a:r>
            <a:r>
              <a:rPr lang="en-GB" sz="2000" b="1" dirty="0">
                <a:solidFill>
                  <a:srgbClr val="002060"/>
                </a:solidFill>
              </a:rPr>
              <a:t>”, Technical University of Tirana, Vlore University, University </a:t>
            </a:r>
            <a:r>
              <a:rPr lang="en-GB" sz="2000" b="1" dirty="0" err="1">
                <a:solidFill>
                  <a:srgbClr val="002060"/>
                </a:solidFill>
              </a:rPr>
              <a:t>Metropoliten</a:t>
            </a:r>
            <a:r>
              <a:rPr lang="en-GB" sz="2000" b="1" dirty="0">
                <a:solidFill>
                  <a:srgbClr val="002060"/>
                </a:solidFill>
              </a:rPr>
              <a:t> Tirana, Ministry of sport and education of Albania.  	</a:t>
            </a:r>
          </a:p>
          <a:p>
            <a:r>
              <a:rPr lang="en-GB" sz="2000" b="1" u="sng" dirty="0">
                <a:solidFill>
                  <a:srgbClr val="FF0000"/>
                </a:solidFill>
              </a:rPr>
              <a:t>Coordinator: </a:t>
            </a:r>
            <a:r>
              <a:rPr lang="en-GB" sz="2000" b="1" dirty="0">
                <a:solidFill>
                  <a:srgbClr val="FF0000"/>
                </a:solidFill>
              </a:rPr>
              <a:t>University of Montenegro</a:t>
            </a:r>
          </a:p>
          <a:p>
            <a:r>
              <a:rPr lang="en-GB" sz="2000" b="1" u="sng" dirty="0">
                <a:solidFill>
                  <a:srgbClr val="FF0000"/>
                </a:solidFill>
              </a:rPr>
              <a:t>EU </a:t>
            </a:r>
            <a:r>
              <a:rPr lang="en-GB" sz="2000" b="1" u="sng" dirty="0" err="1">
                <a:solidFill>
                  <a:srgbClr val="FF0000"/>
                </a:solidFill>
              </a:rPr>
              <a:t>garnt</a:t>
            </a:r>
            <a:r>
              <a:rPr lang="en-GB" sz="2000" b="1" u="sng" dirty="0">
                <a:solidFill>
                  <a:srgbClr val="FF0000"/>
                </a:solidFill>
              </a:rPr>
              <a:t> (all partners)</a:t>
            </a:r>
            <a:r>
              <a:rPr lang="en-GB" sz="2000" b="1" dirty="0">
                <a:solidFill>
                  <a:srgbClr val="FF0000"/>
                </a:solidFill>
              </a:rPr>
              <a:t>:  </a:t>
            </a:r>
            <a:r>
              <a:rPr lang="en-GB" sz="2000" b="1" dirty="0">
                <a:solidFill>
                  <a:srgbClr val="002060"/>
                </a:solidFill>
              </a:rPr>
              <a:t>868.120 EUR, UCG 201.740 EUR (23.2%), </a:t>
            </a:r>
            <a:r>
              <a:rPr lang="en-GB" sz="1800" dirty="0">
                <a:solidFill>
                  <a:srgbClr val="002060"/>
                </a:solidFill>
              </a:rPr>
              <a:t>Staff: 61,460.00, Travel: 17,770.00, Stay: 34,560.00, </a:t>
            </a:r>
            <a:r>
              <a:rPr lang="en-GB" sz="1800" dirty="0" err="1">
                <a:solidFill>
                  <a:srgbClr val="002060"/>
                </a:solidFill>
              </a:rPr>
              <a:t>Equ</a:t>
            </a:r>
            <a:r>
              <a:rPr lang="en-GB" sz="1800" dirty="0">
                <a:solidFill>
                  <a:srgbClr val="002060"/>
                </a:solidFill>
              </a:rPr>
              <a:t>: 57,950.00, Sub:  34,000.00 </a:t>
            </a:r>
          </a:p>
          <a:p>
            <a:r>
              <a:rPr lang="en-GB" sz="2000" b="1" u="sng" dirty="0">
                <a:solidFill>
                  <a:srgbClr val="FF0000"/>
                </a:solidFill>
              </a:rPr>
              <a:t>Duration: </a:t>
            </a:r>
            <a:r>
              <a:rPr lang="en-GB" sz="2000" b="1" dirty="0" smtClean="0">
                <a:solidFill>
                  <a:srgbClr val="002060"/>
                </a:solidFill>
              </a:rPr>
              <a:t>4 </a:t>
            </a:r>
            <a:r>
              <a:rPr lang="en-GB" sz="2000" b="1" dirty="0">
                <a:solidFill>
                  <a:srgbClr val="002060"/>
                </a:solidFill>
              </a:rPr>
              <a:t>years, </a:t>
            </a:r>
            <a:r>
              <a:rPr lang="en-GB" sz="2000" b="1" dirty="0" smtClean="0">
                <a:solidFill>
                  <a:srgbClr val="002060"/>
                </a:solidFill>
              </a:rPr>
              <a:t>NOV 15 </a:t>
            </a:r>
            <a:r>
              <a:rPr lang="en-GB" sz="2000" b="1" dirty="0">
                <a:solidFill>
                  <a:srgbClr val="002060"/>
                </a:solidFill>
              </a:rPr>
              <a:t>2018- </a:t>
            </a:r>
            <a:r>
              <a:rPr lang="en-GB" sz="2000" b="1" dirty="0" smtClean="0">
                <a:solidFill>
                  <a:srgbClr val="002060"/>
                </a:solidFill>
              </a:rPr>
              <a:t>NOV 14 2022</a:t>
            </a:r>
            <a:endParaRPr lang="en-GB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54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94" y="2184400"/>
            <a:ext cx="4230105" cy="30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3077223" cy="763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694" y="724650"/>
            <a:ext cx="2217612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106" y="857251"/>
            <a:ext cx="845894" cy="79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36" y="2160930"/>
            <a:ext cx="869364" cy="869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132856"/>
            <a:ext cx="1894130" cy="531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55014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06" y="1135682"/>
            <a:ext cx="4229737" cy="1409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025"/>
            <a:ext cx="3077223" cy="76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464" y="692425"/>
            <a:ext cx="2217612" cy="89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588615"/>
            <a:ext cx="1894130" cy="531887"/>
          </a:xfrm>
          <a:prstGeom prst="rect">
            <a:avLst/>
          </a:prstGeom>
        </p:spPr>
      </p:pic>
      <p:pic>
        <p:nvPicPr>
          <p:cNvPr id="5124" name="Picture 4" descr="Maša Jovanović on LinkedIn: Happy New Year🎉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35" y="4005064"/>
            <a:ext cx="381026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3" y="2120502"/>
            <a:ext cx="3469411" cy="2602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302" y="2381582"/>
            <a:ext cx="3460060" cy="25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056" y="2636912"/>
            <a:ext cx="2600987" cy="2398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06" y="1135682"/>
            <a:ext cx="4229737" cy="1409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73" y="2342805"/>
            <a:ext cx="2923414" cy="2355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5025"/>
            <a:ext cx="3077223" cy="76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464" y="692425"/>
            <a:ext cx="2217612" cy="89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1721215"/>
            <a:ext cx="1894130" cy="531887"/>
          </a:xfrm>
          <a:prstGeom prst="rect">
            <a:avLst/>
          </a:prstGeom>
        </p:spPr>
      </p:pic>
      <p:pic>
        <p:nvPicPr>
          <p:cNvPr id="6146" name="Picture 2" descr="May be an image of 5 people, people standing, sculpture and indo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845627" cy="21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y be an image of 3 people and outdoo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72" y="1987158"/>
            <a:ext cx="2992196" cy="22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was not an easy </a:t>
            </a:r>
            <a:r>
              <a:rPr lang="en-US" dirty="0" smtClean="0"/>
              <a:t>job.</a:t>
            </a:r>
          </a:p>
          <a:p>
            <a:r>
              <a:rPr lang="en-US" dirty="0"/>
              <a:t>somewhere we succeeded and somewhere we </a:t>
            </a:r>
            <a:r>
              <a:rPr lang="en-US" dirty="0" smtClean="0"/>
              <a:t>failed.</a:t>
            </a:r>
          </a:p>
          <a:p>
            <a:r>
              <a:rPr lang="en-US" dirty="0"/>
              <a:t>where we have succeeded, we will maintain it</a:t>
            </a:r>
            <a:r>
              <a:rPr lang="en-US" dirty="0" smtClean="0"/>
              <a:t>.</a:t>
            </a:r>
          </a:p>
          <a:p>
            <a:r>
              <a:rPr lang="en-US" dirty="0"/>
              <a:t>where we failed, we will always do it </a:t>
            </a:r>
            <a:r>
              <a:rPr lang="en-US" dirty="0" smtClean="0"/>
              <a:t>again.</a:t>
            </a:r>
          </a:p>
          <a:p>
            <a:r>
              <a:rPr lang="en-US" dirty="0"/>
              <a:t>b</a:t>
            </a:r>
            <a:r>
              <a:rPr lang="en-US" dirty="0" smtClean="0"/>
              <a:t>ecause we believe in power of our idea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US" smtClean="0"/>
              <a:t>5th Meeting, March 11, 2022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8112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General </a:t>
            </a:r>
            <a:r>
              <a:rPr lang="en-GB" b="1" dirty="0" smtClean="0">
                <a:solidFill>
                  <a:srgbClr val="002060"/>
                </a:solidFill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002060"/>
                </a:solidFill>
              </a:rPr>
              <a:t>T</a:t>
            </a:r>
            <a:r>
              <a:rPr lang="en-GB" b="1" dirty="0" smtClean="0">
                <a:solidFill>
                  <a:srgbClr val="002060"/>
                </a:solidFill>
              </a:rPr>
              <a:t>o </a:t>
            </a:r>
            <a:r>
              <a:rPr lang="en-GB" b="1" dirty="0">
                <a:solidFill>
                  <a:srgbClr val="002060"/>
                </a:solidFill>
              </a:rPr>
              <a:t>reconstruct Albanian and Montenegrin systems of doctoral education in line with Salzburg </a:t>
            </a:r>
            <a:r>
              <a:rPr lang="en-GB" b="1" dirty="0" smtClean="0">
                <a:solidFill>
                  <a:srgbClr val="002060"/>
                </a:solidFill>
              </a:rPr>
              <a:t>Principles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to </a:t>
            </a:r>
            <a:r>
              <a:rPr lang="en-GB" b="1" dirty="0">
                <a:solidFill>
                  <a:srgbClr val="002060"/>
                </a:solidFill>
              </a:rPr>
              <a:t>establish sustainable and modern Pilot Joint Doctoral Schools between two friendly neighbours partner countries that will serve as an example of “good practice” for the WB Region</a:t>
            </a:r>
            <a:r>
              <a:rPr lang="en-GB" sz="16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endParaRPr lang="en-GB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1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S</a:t>
            </a:r>
            <a:r>
              <a:rPr lang="en-GB" b="1" dirty="0" smtClean="0">
                <a:solidFill>
                  <a:srgbClr val="002060"/>
                </a:solidFill>
              </a:rPr>
              <a:t>pecific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002060"/>
                </a:solidFill>
              </a:rPr>
              <a:t> to reconsider </a:t>
            </a:r>
            <a:r>
              <a:rPr lang="en-GB" b="1" dirty="0">
                <a:solidFill>
                  <a:srgbClr val="002060"/>
                </a:solidFill>
              </a:rPr>
              <a:t>the existing national policies/standards for doctoral studies in two countries and their compatibility with EU </a:t>
            </a:r>
            <a:r>
              <a:rPr lang="en-GB" b="1" dirty="0" smtClean="0">
                <a:solidFill>
                  <a:srgbClr val="002060"/>
                </a:solidFill>
              </a:rPr>
              <a:t>practices.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to </a:t>
            </a:r>
            <a:r>
              <a:rPr lang="en-GB" b="1" u="sng" dirty="0">
                <a:solidFill>
                  <a:srgbClr val="002060"/>
                </a:solidFill>
              </a:rPr>
              <a:t>develop and propose </a:t>
            </a:r>
            <a:r>
              <a:rPr lang="en-GB" b="1" dirty="0">
                <a:solidFill>
                  <a:srgbClr val="002060"/>
                </a:solidFill>
              </a:rPr>
              <a:t>a new model of doctoral studies in two countries, adapted to the acquired experiences over past decades and current and future countries’ </a:t>
            </a:r>
            <a:r>
              <a:rPr lang="en-GB" b="1" dirty="0" smtClean="0">
                <a:solidFill>
                  <a:srgbClr val="002060"/>
                </a:solidFill>
              </a:rPr>
              <a:t>needs.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to </a:t>
            </a:r>
            <a:r>
              <a:rPr lang="en-GB" b="1" u="sng" dirty="0">
                <a:solidFill>
                  <a:srgbClr val="002060"/>
                </a:solidFill>
              </a:rPr>
              <a:t>propose a sustainable method</a:t>
            </a:r>
            <a:r>
              <a:rPr lang="en-GB" b="1" dirty="0">
                <a:solidFill>
                  <a:srgbClr val="002060"/>
                </a:solidFill>
              </a:rPr>
              <a:t> of financing doctoral studies in two countries on national levels. 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to </a:t>
            </a:r>
            <a:r>
              <a:rPr lang="en-GB" b="1" u="sng" dirty="0">
                <a:solidFill>
                  <a:srgbClr val="002060"/>
                </a:solidFill>
              </a:rPr>
              <a:t>establish two Joint  Doctoral Schools  </a:t>
            </a:r>
          </a:p>
          <a:p>
            <a:r>
              <a:rPr lang="en-GB" b="1" dirty="0">
                <a:solidFill>
                  <a:srgbClr val="002060"/>
                </a:solidFill>
              </a:rPr>
              <a:t>"Natural sciences and Technology for Sustainable Development" with place in Montenegro (Podgorica) </a:t>
            </a:r>
          </a:p>
          <a:p>
            <a:r>
              <a:rPr lang="en-GB" b="1" dirty="0">
                <a:solidFill>
                  <a:srgbClr val="002060"/>
                </a:solidFill>
              </a:rPr>
              <a:t>“Economy and Tourism for Sustainable Development” with place in Albania (Shkoder) as the recommendable examples of cross-border PhD </a:t>
            </a:r>
            <a:r>
              <a:rPr lang="en-GB" b="1" dirty="0" smtClean="0">
                <a:solidFill>
                  <a:srgbClr val="002060"/>
                </a:solidFill>
              </a:rPr>
              <a:t>programmes.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b="1" dirty="0" smtClean="0">
                <a:solidFill>
                  <a:srgbClr val="002060"/>
                </a:solidFill>
              </a:rPr>
              <a:t>to </a:t>
            </a:r>
            <a:r>
              <a:rPr lang="en-GB" b="1" dirty="0">
                <a:solidFill>
                  <a:srgbClr val="002060"/>
                </a:solidFill>
              </a:rPr>
              <a:t>establish a sustainable cooperation with EU partners and established Doctoral School in order to maintain developed standards.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4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Specific </a:t>
            </a:r>
            <a:r>
              <a:rPr lang="en-GB" b="1" dirty="0" smtClean="0">
                <a:solidFill>
                  <a:srgbClr val="002060"/>
                </a:solidFill>
              </a:rPr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Report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on existed doctoral education in Montenegro and Albania with Action plans.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Proposal </a:t>
            </a:r>
            <a:r>
              <a:rPr lang="en-GB" b="1" u="sng" dirty="0">
                <a:solidFill>
                  <a:srgbClr val="002060"/>
                </a:solidFill>
              </a:rPr>
              <a:t>of basic legal documents </a:t>
            </a:r>
            <a:r>
              <a:rPr lang="en-GB" b="1" dirty="0">
                <a:solidFill>
                  <a:srgbClr val="002060"/>
                </a:solidFill>
              </a:rPr>
              <a:t>including the model of funding doctoral studies in Montenegro and Albania</a:t>
            </a:r>
            <a:r>
              <a:rPr lang="en-GB" b="1" dirty="0"/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Conference </a:t>
            </a:r>
            <a:r>
              <a:rPr lang="en-GB" b="1" u="sng" dirty="0">
                <a:solidFill>
                  <a:srgbClr val="002060"/>
                </a:solidFill>
              </a:rPr>
              <a:t>on PhD education </a:t>
            </a:r>
            <a:r>
              <a:rPr lang="en-GB" b="1" dirty="0">
                <a:solidFill>
                  <a:srgbClr val="002060"/>
                </a:solidFill>
              </a:rPr>
              <a:t>in Montenegro and Albania.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Guidelines </a:t>
            </a:r>
            <a:r>
              <a:rPr lang="en-GB" b="1" u="sng" dirty="0">
                <a:solidFill>
                  <a:srgbClr val="002060"/>
                </a:solidFill>
              </a:rPr>
              <a:t>and recommendations </a:t>
            </a:r>
            <a:r>
              <a:rPr lang="en-GB" b="1" dirty="0">
                <a:solidFill>
                  <a:srgbClr val="002060"/>
                </a:solidFill>
              </a:rPr>
              <a:t>for WB academics and professionals in Doc. studies</a:t>
            </a:r>
            <a:r>
              <a:rPr lang="en-GB" b="1" dirty="0" smtClean="0">
                <a:solidFill>
                  <a:srgbClr val="002060"/>
                </a:solidFill>
              </a:rPr>
              <a:t>.</a:t>
            </a:r>
            <a:endParaRPr lang="en-GB" b="1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Training staff and support.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Providing infrastructural and human resources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u="sng" dirty="0" smtClean="0">
                <a:solidFill>
                  <a:srgbClr val="002060"/>
                </a:solidFill>
              </a:rPr>
              <a:t>Accredited </a:t>
            </a:r>
            <a:r>
              <a:rPr lang="en-GB" b="1" u="sng" dirty="0">
                <a:solidFill>
                  <a:srgbClr val="002060"/>
                </a:solidFill>
              </a:rPr>
              <a:t>Joint Pilot Doctoral School: </a:t>
            </a:r>
            <a:r>
              <a:rPr lang="en-GB" b="1" dirty="0">
                <a:solidFill>
                  <a:srgbClr val="002060"/>
                </a:solidFill>
              </a:rPr>
              <a:t>"Natural sciences and Technology for Sustainable Development" with place in Montenegro, Podgorica</a:t>
            </a:r>
            <a:r>
              <a:rPr lang="en-GB" b="1" dirty="0"/>
              <a:t>, </a:t>
            </a:r>
            <a:endParaRPr lang="en-GB" b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pic>
        <p:nvPicPr>
          <p:cNvPr id="1026" name="Picture 2" descr="Don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91" y="1916832"/>
            <a:ext cx="3016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636912"/>
            <a:ext cx="423491" cy="423491"/>
          </a:xfrm>
          <a:prstGeom prst="rect">
            <a:avLst/>
          </a:prstGeom>
        </p:spPr>
      </p:pic>
      <p:pic>
        <p:nvPicPr>
          <p:cNvPr id="9" name="Picture 2" descr="Don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3016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n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016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n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57" y="4365104"/>
            <a:ext cx="3016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on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3016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ne icon PNG and SVG Vect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52" y="5788819"/>
            <a:ext cx="3016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Specific </a:t>
            </a:r>
            <a:r>
              <a:rPr lang="en-GB" b="1" dirty="0" smtClean="0">
                <a:solidFill>
                  <a:srgbClr val="002060"/>
                </a:solidFill>
              </a:rPr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en-GB" b="1" u="sng" dirty="0" smtClean="0">
                <a:solidFill>
                  <a:srgbClr val="002060"/>
                </a:solidFill>
              </a:rPr>
              <a:t>Accredited </a:t>
            </a:r>
            <a:r>
              <a:rPr lang="en-GB" b="1" u="sng" dirty="0">
                <a:solidFill>
                  <a:srgbClr val="002060"/>
                </a:solidFill>
              </a:rPr>
              <a:t>Joint Pilot Doctoral School: </a:t>
            </a:r>
            <a:r>
              <a:rPr lang="en-GB" b="1" dirty="0">
                <a:solidFill>
                  <a:srgbClr val="002060"/>
                </a:solidFill>
              </a:rPr>
              <a:t>“Economy and Tourism for Sustainable Development” with place in Albania , Shkoder.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GB" b="1" u="sng" dirty="0" smtClean="0">
                <a:solidFill>
                  <a:srgbClr val="002060"/>
                </a:solidFill>
              </a:rPr>
              <a:t>The </a:t>
            </a:r>
            <a:r>
              <a:rPr lang="en-GB" b="1" u="sng" dirty="0">
                <a:solidFill>
                  <a:srgbClr val="002060"/>
                </a:solidFill>
              </a:rPr>
              <a:t>First Scholarships for doctoral studies </a:t>
            </a:r>
            <a:r>
              <a:rPr lang="en-GB" b="1" dirty="0">
                <a:solidFill>
                  <a:srgbClr val="002060"/>
                </a:solidFill>
              </a:rPr>
              <a:t>in two countries based on recommended funding model (if allowed by policy makers</a:t>
            </a:r>
            <a:r>
              <a:rPr lang="en-GB" b="1" dirty="0" smtClean="0">
                <a:solidFill>
                  <a:srgbClr val="002060"/>
                </a:solidFill>
              </a:rPr>
              <a:t>)</a:t>
            </a:r>
            <a:endParaRPr lang="en-US" b="1" dirty="0" smtClean="0"/>
          </a:p>
          <a:p>
            <a:pPr marL="514350" lvl="0" indent="-514350">
              <a:buFont typeface="+mj-lt"/>
              <a:buAutoNum type="arabicPeriod" startAt="8"/>
            </a:pPr>
            <a:r>
              <a:rPr lang="en-GB" b="1" u="sng" dirty="0" smtClean="0">
                <a:solidFill>
                  <a:srgbClr val="002060"/>
                </a:solidFill>
              </a:rPr>
              <a:t>MARDS </a:t>
            </a:r>
            <a:r>
              <a:rPr lang="en-GB" b="1" u="sng" dirty="0">
                <a:solidFill>
                  <a:srgbClr val="002060"/>
                </a:solidFill>
              </a:rPr>
              <a:t>Doctoral Colloquium </a:t>
            </a:r>
            <a:r>
              <a:rPr lang="en-GB" b="1" dirty="0">
                <a:solidFill>
                  <a:srgbClr val="002060"/>
                </a:solidFill>
              </a:rPr>
              <a:t>of first PhD generation enrolled under title “Science, Technology and Services for Sustainable development</a:t>
            </a:r>
            <a:r>
              <a:rPr lang="en-GB" b="1" dirty="0"/>
              <a:t>”, </a:t>
            </a:r>
            <a:endParaRPr lang="en-GB" b="1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GB" b="1" u="sng" dirty="0" err="1" smtClean="0">
                <a:solidFill>
                  <a:srgbClr val="002060"/>
                </a:solidFill>
              </a:rPr>
              <a:t>Providided</a:t>
            </a:r>
            <a:r>
              <a:rPr lang="en-GB" b="1" u="sng" dirty="0" smtClean="0">
                <a:solidFill>
                  <a:srgbClr val="002060"/>
                </a:solidFill>
              </a:rPr>
              <a:t> model of cooperation academia – </a:t>
            </a:r>
            <a:r>
              <a:rPr lang="en-GB" b="1" u="sng" dirty="0" err="1" smtClean="0">
                <a:solidFill>
                  <a:srgbClr val="002060"/>
                </a:solidFill>
              </a:rPr>
              <a:t>nonacademia</a:t>
            </a:r>
            <a:r>
              <a:rPr lang="en-GB" b="1" u="sng" dirty="0" smtClean="0">
                <a:solidFill>
                  <a:srgbClr val="002060"/>
                </a:solidFill>
              </a:rPr>
              <a:t> in term of MARDS</a:t>
            </a:r>
            <a:endParaRPr lang="en-GB" b="1" dirty="0" smtClean="0">
              <a:solidFill>
                <a:srgbClr val="00B050"/>
              </a:solidFill>
            </a:endParaRPr>
          </a:p>
          <a:p>
            <a:pPr marL="514350" lvl="0" indent="-514350">
              <a:buFont typeface="+mj-lt"/>
              <a:buAutoNum type="arabicPeriod" startAt="8"/>
            </a:pPr>
            <a:r>
              <a:rPr lang="en-GB" b="1" u="sng" dirty="0" smtClean="0">
                <a:solidFill>
                  <a:srgbClr val="002060"/>
                </a:solidFill>
              </a:rPr>
              <a:t>Providing sustainability of the achieved results</a:t>
            </a:r>
            <a:endParaRPr lang="en-GB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  <p:pic>
        <p:nvPicPr>
          <p:cNvPr id="2050" name="Picture 2" descr="Red Cross Symbol, Icon As Delete, Remove, Fail-failure or Incorrect Answer  Icon Stock Vector - Illustration of mark, close: 899997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700808"/>
            <a:ext cx="447001" cy="4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4984"/>
            <a:ext cx="423491" cy="423491"/>
          </a:xfrm>
          <a:prstGeom prst="rect">
            <a:avLst/>
          </a:prstGeom>
        </p:spPr>
      </p:pic>
      <p:pic>
        <p:nvPicPr>
          <p:cNvPr id="7" name="Picture 2" descr="Done icon PNG and SVG Vect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9309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54" y="5157192"/>
            <a:ext cx="423491" cy="423491"/>
          </a:xfrm>
          <a:prstGeom prst="rect">
            <a:avLst/>
          </a:prstGeom>
        </p:spPr>
      </p:pic>
      <p:pic>
        <p:nvPicPr>
          <p:cNvPr id="9" name="Picture 2" descr="Done icon PNG and SVG Vect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74" y="540485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3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What </a:t>
            </a:r>
            <a:r>
              <a:rPr lang="en-US" b="1" dirty="0">
                <a:solidFill>
                  <a:srgbClr val="002060"/>
                </a:solidFill>
              </a:rPr>
              <a:t>we are proud </a:t>
            </a:r>
            <a:r>
              <a:rPr lang="en-US" b="1" dirty="0" smtClean="0">
                <a:solidFill>
                  <a:srgbClr val="002060"/>
                </a:solidFill>
              </a:rPr>
              <a:t>of?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We change the system of PhD studies in Montenegro (modern approach, lower fees, intensive work, motivated candidates and teachers, mobility, research, </a:t>
            </a:r>
            <a:r>
              <a:rPr lang="en-US" dirty="0">
                <a:solidFill>
                  <a:srgbClr val="002060"/>
                </a:solidFill>
              </a:rPr>
              <a:t>publications, the tuition fee for doctoral studies has been reduced to symbolic </a:t>
            </a:r>
            <a:r>
              <a:rPr lang="en-US" dirty="0" smtClean="0">
                <a:solidFill>
                  <a:srgbClr val="002060"/>
                </a:solidFill>
              </a:rPr>
              <a:t>0€-€250-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€</a:t>
            </a:r>
            <a:r>
              <a:rPr lang="en-US" dirty="0">
                <a:solidFill>
                  <a:srgbClr val="002060"/>
                </a:solidFill>
              </a:rPr>
              <a:t>7</a:t>
            </a:r>
            <a:r>
              <a:rPr lang="en-US" dirty="0" smtClean="0">
                <a:solidFill>
                  <a:srgbClr val="002060"/>
                </a:solidFill>
              </a:rPr>
              <a:t>50 </a:t>
            </a:r>
            <a:r>
              <a:rPr lang="en-US" dirty="0">
                <a:solidFill>
                  <a:srgbClr val="002060"/>
                </a:solidFill>
              </a:rPr>
              <a:t>per semester. </a:t>
            </a:r>
            <a:r>
              <a:rPr lang="en-US" dirty="0" smtClean="0">
                <a:solidFill>
                  <a:srgbClr val="002060"/>
                </a:solidFill>
              </a:rPr>
              <a:t>). </a:t>
            </a:r>
            <a:r>
              <a:rPr lang="en-US" dirty="0">
                <a:solidFill>
                  <a:srgbClr val="002060"/>
                </a:solidFill>
              </a:rPr>
              <a:t>In addition, the MARDS project contributed to the improvement of other policies and measures in doctoral education in Montenegro, e.g. at the University of </a:t>
            </a:r>
            <a:r>
              <a:rPr lang="en-US" dirty="0" smtClean="0">
                <a:solidFill>
                  <a:srgbClr val="002060"/>
                </a:solidFill>
              </a:rPr>
              <a:t>Montenegro.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We developed, accredited, licensed and start up the first international multidisciplinary PhD </a:t>
            </a:r>
            <a:r>
              <a:rPr lang="en-US" dirty="0" err="1" smtClean="0">
                <a:solidFill>
                  <a:srgbClr val="002060"/>
                </a:solidFill>
              </a:rPr>
              <a:t>programme</a:t>
            </a:r>
            <a:r>
              <a:rPr lang="en-US" dirty="0" smtClean="0">
                <a:solidFill>
                  <a:srgbClr val="002060"/>
                </a:solidFill>
              </a:rPr>
              <a:t> in Montenegro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https://www.mards.ucg.ac.me/PhD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en-US" dirty="0" smtClean="0">
                <a:solidFill>
                  <a:srgbClr val="002060"/>
                </a:solidFill>
              </a:rPr>
              <a:t> 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first generation students made great progress  </a:t>
            </a:r>
            <a:r>
              <a:rPr lang="en-US" dirty="0">
                <a:solidFill>
                  <a:srgbClr val="002060"/>
                </a:solidFill>
              </a:rPr>
              <a:t>The MARDS program attracted most of the students enrolled in Ph.D. studies (16 studies programs) at the University of Montenegro in the 2021/2022 academic year. As many as 15 students out of a total of 93 are enrolled in this program (16%.). At the end of the academic year, all enrolled students mastered the defined curriculum with more than 75 % of success. All of them defended their colloquium works within Doctoral Symposium 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>
                <a:solidFill>
                  <a:srgbClr val="002060"/>
                </a:solidFill>
              </a:rPr>
              <a:t>The students were very proactive in mobility, their research stays at a partner institution, and 83% spent that stay, mainly at the University of Maribor.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2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What </a:t>
            </a:r>
            <a:r>
              <a:rPr lang="en-US" b="1" dirty="0">
                <a:solidFill>
                  <a:srgbClr val="002060"/>
                </a:solidFill>
              </a:rPr>
              <a:t>we are proud </a:t>
            </a:r>
            <a:r>
              <a:rPr lang="en-US" b="1" dirty="0" smtClean="0">
                <a:solidFill>
                  <a:srgbClr val="002060"/>
                </a:solidFill>
              </a:rPr>
              <a:t>of?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MARDS is a “de facto and de jure” international program. It originated from an international project, conducted in English by international institutions and professors, including international students. Circa 36 % of the enrolled students of the first generation completed their previous level of education at one of the foreign universities. This percent in 2</a:t>
            </a:r>
            <a:r>
              <a:rPr lang="en-US" baseline="30000" dirty="0" smtClean="0">
                <a:solidFill>
                  <a:srgbClr val="002060"/>
                </a:solidFill>
              </a:rPr>
              <a:t>nd</a:t>
            </a:r>
            <a:r>
              <a:rPr lang="en-US" dirty="0" smtClean="0">
                <a:solidFill>
                  <a:srgbClr val="002060"/>
                </a:solidFill>
              </a:rPr>
              <a:t> generation goes to 90%. Some of them returned to Montenegro to continue their studies and professional development. About 50% of professors and supervisors were from foreign universities. About 40% of all authors, at Symposium, were out of Montenegro. The Program offers opportunities for the scientific diaspora of Montenegro and the wider Western Balkan.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 have just entered the second generation.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 have established traditional Colloquium for Doctoral Students, the first in history of WB DS,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www.doc-me.com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 have become an good example in the Region on modern DS</a:t>
            </a:r>
            <a:r>
              <a:rPr lang="en-US" dirty="0" smtClean="0"/>
              <a:t>.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Meeting, March 11,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0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MARDS Template</Template>
  <TotalTime>5707</TotalTime>
  <Words>1571</Words>
  <Application>Microsoft Office PowerPoint</Application>
  <PresentationFormat>On-screen Show (4:3)</PresentationFormat>
  <Paragraphs>126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맑은 고딕</vt:lpstr>
      <vt:lpstr>Arial</vt:lpstr>
      <vt:lpstr>Calibri</vt:lpstr>
      <vt:lpstr>Office Theme</vt:lpstr>
      <vt:lpstr>MARDS  REFORMING DOCTORAL STUDIES IN MONTENEGRO AND ALBANIA – GOOD PRACTICE PARADIGM  Grant: 598465-EPP-1-2018-1-ME-EPPKA2-CBHE-SP</vt:lpstr>
      <vt:lpstr>MARDS  REFORMING DOCTORAL STUDIES IN MONTENEGRO AND ALBANIA – GOOD PRACTICE PARADIGM  Grant: 598465-EPP-1-2018-1-ME-EPPKA2-CBHE-SP</vt:lpstr>
      <vt:lpstr>Project Overview</vt:lpstr>
      <vt:lpstr>General objectives</vt:lpstr>
      <vt:lpstr>Specific objectives</vt:lpstr>
      <vt:lpstr>Specific outcomes</vt:lpstr>
      <vt:lpstr>Specific outcomes</vt:lpstr>
      <vt:lpstr>What we are proud of?</vt:lpstr>
      <vt:lpstr>What we are proud of?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MARDS 3 and NEO Monitoring Visit</dc:title>
  <dc:creator>Radovan</dc:creator>
  <cp:lastModifiedBy>Radovan</cp:lastModifiedBy>
  <cp:revision>72</cp:revision>
  <dcterms:created xsi:type="dcterms:W3CDTF">2021-03-03T17:45:14Z</dcterms:created>
  <dcterms:modified xsi:type="dcterms:W3CDTF">2023-01-17T11:15:48Z</dcterms:modified>
</cp:coreProperties>
</file>